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10" r:id="rId4"/>
    <p:sldId id="297" r:id="rId5"/>
    <p:sldId id="308" r:id="rId6"/>
    <p:sldId id="306" r:id="rId7"/>
    <p:sldId id="307" r:id="rId8"/>
    <p:sldId id="309" r:id="rId9"/>
    <p:sldId id="313" r:id="rId10"/>
    <p:sldId id="31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A9BC9A98-4E17-A345-B8EA-01A89F6D69F8}">
          <p14:sldIdLst>
            <p14:sldId id="256"/>
            <p14:sldId id="304"/>
            <p14:sldId id="310"/>
            <p14:sldId id="297"/>
            <p14:sldId id="308"/>
            <p14:sldId id="306"/>
            <p14:sldId id="307"/>
            <p14:sldId id="309"/>
            <p14:sldId id="313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87"/>
    <p:restoredTop sz="94709"/>
  </p:normalViewPr>
  <p:slideViewPr>
    <p:cSldViewPr snapToGrid="0" snapToObjects="1" showGuides="1">
      <p:cViewPr varScale="1">
        <p:scale>
          <a:sx n="83" d="100"/>
          <a:sy n="83" d="100"/>
        </p:scale>
        <p:origin x="78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CA482-E2B9-7245-8AAC-8A342DA114F5}" type="datetimeFigureOut">
              <a:rPr lang="nl-NL" smtClean="0"/>
              <a:t>17-6-2021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D5092-6F6D-134F-A9A9-7FEA35F36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46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D5092-6F6D-134F-A9A9-7FEA35F364A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0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D5092-6F6D-134F-A9A9-7FEA35F364A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2627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D5092-6F6D-134F-A9A9-7FEA35F364A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368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D5092-6F6D-134F-A9A9-7FEA35F364A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53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D5092-6F6D-134F-A9A9-7FEA35F364A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2928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D5092-6F6D-134F-A9A9-7FEA35F364A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273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D5092-6F6D-134F-A9A9-7FEA35F364A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069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39827-A23D-E042-AD40-C48FA195C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44EEE07-9DA1-2E46-922E-C3046F9D0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249092-E9AC-B644-9DC5-9C609006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AAF2-9D30-DE46-B911-CBDC66CDFC53}" type="datetime1">
              <a:rPr lang="nl-NL" smtClean="0"/>
              <a:t>17-6-2021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47084B-B70F-1246-81F0-DFB6513E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7D8A3D-D975-6A49-B3C8-2289206A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F3F8-AC8F-5C41-BDE3-72CE294F68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377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1A308-C700-7846-A331-967F982E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E23DB4-706B-614A-AA70-DC1704B20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F29BD4-B797-0244-ABC8-C28FEF7C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48D-DEEF-EE40-B476-44EFBA52846F}" type="datetime1">
              <a:rPr lang="nl-NL" smtClean="0"/>
              <a:t>17-6-2021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927A0F-6367-6244-AEB2-E1760E59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3FC953-421A-0E48-B8EF-44B2E1001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F3F8-AC8F-5C41-BDE3-72CE294F68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22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11EFFBF-C57A-954A-BCAD-E93006EB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7E1229-8ABA-1549-AAF0-46E031025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6014E0-25C5-B540-AA4A-4E478A6B9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Montserrat Light" pitchFamily="2" charset="77"/>
              </a:defRPr>
            </a:lvl1pPr>
          </a:lstStyle>
          <a:p>
            <a:fld id="{B27BBA8F-99A7-B44A-979B-C328AA24AA81}" type="datetime1">
              <a:rPr lang="nl-NL" smtClean="0"/>
              <a:t>17-6-2021</a:t>
            </a:fld>
            <a:endParaRPr lang="nl-NL" sz="9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6C6AC5-E300-7A4E-AAE0-696BBF05E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Montserrat Light" pitchFamily="2" charset="77"/>
              </a:defRPr>
            </a:lvl1pPr>
          </a:lstStyle>
          <a:p>
            <a:endParaRPr lang="nl-NL" sz="9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C11487-1EAD-0440-8190-BE140E06B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Montserrat Light" pitchFamily="2" charset="77"/>
              </a:defRPr>
            </a:lvl1pPr>
          </a:lstStyle>
          <a:p>
            <a:fld id="{5F9AF3F8-AC8F-5C41-BDE3-72CE294F684A}" type="slidenum">
              <a:rPr lang="nl-NL" smtClean="0"/>
              <a:pPr/>
              <a:t>‹nr.›</a:t>
            </a:fld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298194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bg1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"/>
        </a:buBlip>
        <a:defRPr sz="2300" b="0" i="0" kern="1200">
          <a:solidFill>
            <a:schemeClr val="bg1"/>
          </a:solidFill>
          <a:latin typeface="Montserrat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"/>
        </a:buBlip>
        <a:defRPr sz="2000" b="0" i="0" kern="1200">
          <a:solidFill>
            <a:schemeClr val="bg1"/>
          </a:solidFill>
          <a:latin typeface="Montserrat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"/>
        </a:buBlip>
        <a:defRPr sz="1800" b="0" i="0" kern="1200">
          <a:solidFill>
            <a:schemeClr val="bg1"/>
          </a:solidFill>
          <a:latin typeface="Montserrat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"/>
        </a:buBlip>
        <a:defRPr sz="1600" b="0" i="0" kern="1200">
          <a:solidFill>
            <a:schemeClr val="bg1"/>
          </a:solidFill>
          <a:latin typeface="Montserrat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"/>
        </a:buBlip>
        <a:defRPr sz="1400" b="0" i="0" kern="1200">
          <a:solidFill>
            <a:schemeClr val="bg1"/>
          </a:solidFill>
          <a:latin typeface="Montserrat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8A46696-879E-42AE-89F8-C6B57489A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4434" y="0"/>
            <a:ext cx="72475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21954164-814A-0B4E-84BF-ED6EEAC0A445}"/>
              </a:ext>
            </a:extLst>
          </p:cNvPr>
          <p:cNvSpPr/>
          <p:nvPr/>
        </p:nvSpPr>
        <p:spPr>
          <a:xfrm>
            <a:off x="-1" y="0"/>
            <a:ext cx="9926427" cy="6858000"/>
          </a:xfrm>
          <a:prstGeom prst="rect">
            <a:avLst/>
          </a:prstGeom>
          <a:gradFill>
            <a:gsLst>
              <a:gs pos="11000">
                <a:schemeClr val="tx2">
                  <a:alpha val="0"/>
                </a:schemeClr>
              </a:gs>
              <a:gs pos="4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7010362-C711-BB45-A01F-C440DAE0A117}"/>
              </a:ext>
            </a:extLst>
          </p:cNvPr>
          <p:cNvSpPr txBox="1"/>
          <p:nvPr/>
        </p:nvSpPr>
        <p:spPr>
          <a:xfrm>
            <a:off x="889519" y="2411859"/>
            <a:ext cx="4932784" cy="1569660"/>
          </a:xfrm>
          <a:prstGeom prst="rect">
            <a:avLst/>
          </a:prstGeom>
          <a:noFill/>
        </p:spPr>
        <p:txBody>
          <a:bodyPr wrap="square" lIns="0" rtlCol="0" anchor="b" anchorCtr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Collecte voor </a:t>
            </a:r>
            <a:b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</a:br>
            <a:r>
              <a:rPr lang="nl-NL" sz="3200" b="1" dirty="0">
                <a:solidFill>
                  <a:schemeClr val="accent1"/>
                </a:solidFill>
                <a:latin typeface="Montserrat ExtraBold" pitchFamily="2" charset="77"/>
              </a:rPr>
              <a:t>Gevangenenzorg Nederland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C4EB17-145A-4745-AC6E-F4DE258A39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BA67A724-85E5-488D-B211-AE0595D39688}"/>
              </a:ext>
            </a:extLst>
          </p:cNvPr>
          <p:cNvSpPr txBox="1"/>
          <p:nvPr/>
        </p:nvSpPr>
        <p:spPr>
          <a:xfrm>
            <a:off x="889518" y="4126230"/>
            <a:ext cx="10021077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Montserrat Light" pitchFamily="2" charset="77"/>
              </a:rPr>
              <a:t>Wie we zijn en wat we doen</a:t>
            </a:r>
            <a:endParaRPr lang="nl-NL" sz="20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706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AB35576-541B-D04D-BA24-C118D37AA8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8915" y="0"/>
            <a:ext cx="7393085" cy="68580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21954164-814A-0B4E-84BF-ED6EEAC0A445}"/>
              </a:ext>
            </a:extLst>
          </p:cNvPr>
          <p:cNvSpPr/>
          <p:nvPr/>
        </p:nvSpPr>
        <p:spPr>
          <a:xfrm>
            <a:off x="1" y="0"/>
            <a:ext cx="10021078" cy="6858000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81E33EF-73B6-EC45-9EA1-1F177D8D5DE2}"/>
              </a:ext>
            </a:extLst>
          </p:cNvPr>
          <p:cNvSpPr txBox="1"/>
          <p:nvPr/>
        </p:nvSpPr>
        <p:spPr>
          <a:xfrm>
            <a:off x="950775" y="6155049"/>
            <a:ext cx="10021077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1200" dirty="0">
                <a:solidFill>
                  <a:schemeClr val="bg2"/>
                </a:solidFill>
                <a:latin typeface="Montserrat Light" pitchFamily="2" charset="77"/>
              </a:rPr>
              <a:t>Volg ons op </a:t>
            </a:r>
            <a:r>
              <a:rPr lang="nl-NL" sz="1200" dirty="0" err="1">
                <a:solidFill>
                  <a:schemeClr val="bg2"/>
                </a:solidFill>
                <a:latin typeface="Montserrat Light" pitchFamily="2" charset="77"/>
              </a:rPr>
              <a:t>social</a:t>
            </a:r>
            <a:r>
              <a:rPr lang="nl-NL" sz="1200" dirty="0">
                <a:solidFill>
                  <a:schemeClr val="bg2"/>
                </a:solidFill>
                <a:latin typeface="Montserrat Light" pitchFamily="2" charset="77"/>
              </a:rPr>
              <a:t> media </a:t>
            </a:r>
            <a:r>
              <a:rPr lang="nl-NL" sz="1200" dirty="0">
                <a:solidFill>
                  <a:schemeClr val="bg2"/>
                </a:solidFill>
                <a:latin typeface="Montserrat Medium" pitchFamily="2" charset="77"/>
              </a:rPr>
              <a:t>@gevangenenzorg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A03EC62-F618-D64D-9C27-1C7749ED7546}"/>
              </a:ext>
            </a:extLst>
          </p:cNvPr>
          <p:cNvSpPr txBox="1"/>
          <p:nvPr/>
        </p:nvSpPr>
        <p:spPr>
          <a:xfrm>
            <a:off x="950775" y="3825134"/>
            <a:ext cx="10021077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b="1" dirty="0" smtClean="0">
                <a:solidFill>
                  <a:schemeClr val="bg1"/>
                </a:solidFill>
                <a:latin typeface="Montserrat" pitchFamily="2" charset="77"/>
              </a:rPr>
              <a:t>Wilt u </a:t>
            </a:r>
            <a:r>
              <a:rPr lang="nl-NL" b="1" dirty="0">
                <a:solidFill>
                  <a:schemeClr val="bg1"/>
                </a:solidFill>
                <a:latin typeface="Montserrat" pitchFamily="2" charset="77"/>
              </a:rPr>
              <a:t>meer informatie?</a:t>
            </a:r>
          </a:p>
          <a:p>
            <a:pPr>
              <a:lnSpc>
                <a:spcPct val="120000"/>
              </a:lnSpc>
            </a:pPr>
            <a:r>
              <a:rPr lang="nl-NL" sz="1600" dirty="0" err="1">
                <a:solidFill>
                  <a:schemeClr val="bg1"/>
                </a:solidFill>
                <a:latin typeface="Montserrat Light" pitchFamily="2" charset="77"/>
              </a:rPr>
              <a:t>info@gevangenenzorg.nl</a:t>
            </a:r>
            <a:endParaRPr lang="nl-NL" sz="1600" dirty="0">
              <a:solidFill>
                <a:schemeClr val="bg1"/>
              </a:solidFill>
              <a:latin typeface="Montserrat Light" pitchFamily="2" charset="77"/>
            </a:endParaRPr>
          </a:p>
          <a:p>
            <a:pPr>
              <a:lnSpc>
                <a:spcPct val="120000"/>
              </a:lnSpc>
            </a:pPr>
            <a:r>
              <a:rPr lang="nl-NL" sz="1600" dirty="0" err="1">
                <a:solidFill>
                  <a:schemeClr val="bg1"/>
                </a:solidFill>
                <a:latin typeface="Montserrat Light" pitchFamily="2" charset="77"/>
              </a:rPr>
              <a:t>gevangenenzorg.nl</a:t>
            </a:r>
            <a:endParaRPr lang="nl-NL" sz="16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88A6B84-E8D8-9E4C-9283-6F079C855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88" y="1389386"/>
            <a:ext cx="4970219" cy="104636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024F5AF-B4FD-6C4A-B7E5-BB21DD270F24}"/>
              </a:ext>
            </a:extLst>
          </p:cNvPr>
          <p:cNvSpPr txBox="1"/>
          <p:nvPr/>
        </p:nvSpPr>
        <p:spPr>
          <a:xfrm>
            <a:off x="12493256" y="27113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065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C5F5A68-04F2-6B4B-8C9A-8C863BECEF16}"/>
              </a:ext>
            </a:extLst>
          </p:cNvPr>
          <p:cNvSpPr txBox="1"/>
          <p:nvPr/>
        </p:nvSpPr>
        <p:spPr>
          <a:xfrm>
            <a:off x="889519" y="896831"/>
            <a:ext cx="9038252" cy="52322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Montserrat ExtraBold" pitchFamily="2" charset="77"/>
              </a:rPr>
              <a:t>Wij geloven </a:t>
            </a:r>
            <a:r>
              <a:rPr lang="nl-NL" sz="2800" b="1" dirty="0">
                <a:solidFill>
                  <a:schemeClr val="accent3"/>
                </a:solidFill>
                <a:latin typeface="Montserrat ExtraBold" pitchFamily="2" charset="77"/>
              </a:rPr>
              <a:t>in herstel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1C1E853-A53F-AA46-A9DB-94D121148B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27EEFF2-AE88-3147-B2BE-7E86E80477F7}"/>
              </a:ext>
            </a:extLst>
          </p:cNvPr>
          <p:cNvSpPr txBox="1"/>
          <p:nvPr/>
        </p:nvSpPr>
        <p:spPr>
          <a:xfrm>
            <a:off x="889518" y="1855219"/>
            <a:ext cx="4979019" cy="33239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nl-NL" sz="1600" dirty="0">
                <a:solidFill>
                  <a:schemeClr val="bg1"/>
                </a:solidFill>
                <a:latin typeface="Montserrat Light" pitchFamily="2" charset="77"/>
              </a:rPr>
              <a:t>Criminaliteit kent alleen verliezers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nl-NL" sz="1600" dirty="0">
                <a:solidFill>
                  <a:schemeClr val="bg1"/>
                </a:solidFill>
                <a:latin typeface="Montserrat Light" pitchFamily="2" charset="77"/>
              </a:rPr>
              <a:t>De rechter veroordeelt de dader, gerechtigheid is nodig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nl-NL" sz="1600" dirty="0">
                <a:solidFill>
                  <a:schemeClr val="bg1"/>
                </a:solidFill>
                <a:latin typeface="Montserrat Light" pitchFamily="2" charset="77"/>
              </a:rPr>
              <a:t>Maar gerechtigheid vraagt óók om barmhartigheid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nl-NL" sz="1600" dirty="0">
                <a:solidFill>
                  <a:schemeClr val="bg1"/>
                </a:solidFill>
                <a:latin typeface="Montserrat Light" pitchFamily="2" charset="77"/>
              </a:rPr>
              <a:t>Dat is wat Jezus en de Bijbel ons leert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nl-NL" sz="1600" dirty="0">
                <a:solidFill>
                  <a:schemeClr val="bg1"/>
                </a:solidFill>
                <a:latin typeface="Montserrat Light" pitchFamily="2" charset="77"/>
              </a:rPr>
              <a:t>Daarom reiken we gevangenen, tbs-gestelden en hun families de hand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nl-NL" sz="1600" dirty="0">
                <a:solidFill>
                  <a:schemeClr val="bg1"/>
                </a:solidFill>
                <a:latin typeface="Montserrat Light" pitchFamily="2" charset="77"/>
              </a:rPr>
              <a:t>Niet criminaliteit, maar </a:t>
            </a:r>
            <a:r>
              <a:rPr lang="nl-NL" sz="1600" b="1" dirty="0">
                <a:solidFill>
                  <a:schemeClr val="bg1"/>
                </a:solidFill>
                <a:latin typeface="Montserrat Bold" panose="00000800000000000000" pitchFamily="2" charset="0"/>
              </a:rPr>
              <a:t>geloof in herstel </a:t>
            </a:r>
            <a:r>
              <a:rPr lang="nl-NL" sz="1600" dirty="0">
                <a:solidFill>
                  <a:schemeClr val="bg1"/>
                </a:solidFill>
                <a:latin typeface="Montserrat Light" pitchFamily="2" charset="77"/>
              </a:rPr>
              <a:t>mag het laatste woord hebben!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65FC077-AB0F-724F-9CCE-838E164BF665}"/>
              </a:ext>
            </a:extLst>
          </p:cNvPr>
          <p:cNvSpPr txBox="1"/>
          <p:nvPr/>
        </p:nvSpPr>
        <p:spPr>
          <a:xfrm>
            <a:off x="11428524" y="6219026"/>
            <a:ext cx="2791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B279A09-4CF4-D448-9DCB-162094FE684D}" type="slidenum">
              <a:rPr lang="nl-NL" sz="900">
                <a:solidFill>
                  <a:schemeClr val="bg1"/>
                </a:solidFill>
                <a:latin typeface="Montserrat Light" pitchFamily="2" charset="77"/>
              </a:rPr>
              <a:pPr algn="r"/>
              <a:t>2</a:t>
            </a:fld>
            <a:endParaRPr lang="nl-NL" sz="9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sp>
        <p:nvSpPr>
          <p:cNvPr id="8" name="Ovaal 2">
            <a:extLst>
              <a:ext uri="{FF2B5EF4-FFF2-40B4-BE49-F238E27FC236}">
                <a16:creationId xmlns:a16="http://schemas.microsoft.com/office/drawing/2014/main" id="{132F76E8-C8BB-4A0A-A50C-538EF39EC7CB}"/>
              </a:ext>
            </a:extLst>
          </p:cNvPr>
          <p:cNvSpPr/>
          <p:nvPr/>
        </p:nvSpPr>
        <p:spPr>
          <a:xfrm rot="2700000">
            <a:off x="6962303" y="-2420309"/>
            <a:ext cx="6616940" cy="10089664"/>
          </a:xfrm>
          <a:custGeom>
            <a:avLst/>
            <a:gdLst>
              <a:gd name="connsiteX0" fmla="*/ 0 w 2631232"/>
              <a:gd name="connsiteY0" fmla="*/ 2006082 h 4012163"/>
              <a:gd name="connsiteX1" fmla="*/ 1315616 w 2631232"/>
              <a:gd name="connsiteY1" fmla="*/ 0 h 4012163"/>
              <a:gd name="connsiteX2" fmla="*/ 2631232 w 2631232"/>
              <a:gd name="connsiteY2" fmla="*/ 2006082 h 4012163"/>
              <a:gd name="connsiteX3" fmla="*/ 1315616 w 2631232"/>
              <a:gd name="connsiteY3" fmla="*/ 4012164 h 4012163"/>
              <a:gd name="connsiteX4" fmla="*/ 0 w 2631232"/>
              <a:gd name="connsiteY4" fmla="*/ 2006082 h 4012163"/>
              <a:gd name="connsiteX0" fmla="*/ 0 w 2631232"/>
              <a:gd name="connsiteY0" fmla="*/ 2006082 h 4012164"/>
              <a:gd name="connsiteX1" fmla="*/ 1315616 w 2631232"/>
              <a:gd name="connsiteY1" fmla="*/ 0 h 4012164"/>
              <a:gd name="connsiteX2" fmla="*/ 2631232 w 2631232"/>
              <a:gd name="connsiteY2" fmla="*/ 2006082 h 4012164"/>
              <a:gd name="connsiteX3" fmla="*/ 1315616 w 2631232"/>
              <a:gd name="connsiteY3" fmla="*/ 4012164 h 4012164"/>
              <a:gd name="connsiteX4" fmla="*/ 0 w 2631232"/>
              <a:gd name="connsiteY4" fmla="*/ 2006082 h 4012164"/>
              <a:gd name="connsiteX0" fmla="*/ 0 w 2631232"/>
              <a:gd name="connsiteY0" fmla="*/ 2006082 h 4012164"/>
              <a:gd name="connsiteX1" fmla="*/ 1315616 w 2631232"/>
              <a:gd name="connsiteY1" fmla="*/ 0 h 4012164"/>
              <a:gd name="connsiteX2" fmla="*/ 2631232 w 2631232"/>
              <a:gd name="connsiteY2" fmla="*/ 2006082 h 4012164"/>
              <a:gd name="connsiteX3" fmla="*/ 1315616 w 2631232"/>
              <a:gd name="connsiteY3" fmla="*/ 4012164 h 4012164"/>
              <a:gd name="connsiteX4" fmla="*/ 0 w 2631232"/>
              <a:gd name="connsiteY4" fmla="*/ 2006082 h 401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1232" h="4012164">
                <a:moveTo>
                  <a:pt x="0" y="2006082"/>
                </a:moveTo>
                <a:cubicBezTo>
                  <a:pt x="0" y="898154"/>
                  <a:pt x="1186181" y="0"/>
                  <a:pt x="1315616" y="0"/>
                </a:cubicBezTo>
                <a:cubicBezTo>
                  <a:pt x="1445051" y="0"/>
                  <a:pt x="2631232" y="898154"/>
                  <a:pt x="2631232" y="2006082"/>
                </a:cubicBezTo>
                <a:cubicBezTo>
                  <a:pt x="2631232" y="3114010"/>
                  <a:pt x="1501036" y="4012164"/>
                  <a:pt x="1315616" y="4012164"/>
                </a:cubicBezTo>
                <a:cubicBezTo>
                  <a:pt x="1130196" y="4012164"/>
                  <a:pt x="0" y="3114010"/>
                  <a:pt x="0" y="2006082"/>
                </a:cubicBezTo>
                <a:close/>
              </a:path>
            </a:pathLst>
          </a:cu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029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1C1E853-A53F-AA46-A9DB-94D121148B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7010362-C711-BB45-A01F-C440DAE0A117}"/>
              </a:ext>
            </a:extLst>
          </p:cNvPr>
          <p:cNvSpPr txBox="1"/>
          <p:nvPr/>
        </p:nvSpPr>
        <p:spPr>
          <a:xfrm>
            <a:off x="889519" y="2274838"/>
            <a:ext cx="8281777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Montserrat ExtraBold" pitchFamily="2" charset="77"/>
              </a:rPr>
              <a:t>Samen met 650 vrijwilligers reiken wij </a:t>
            </a:r>
            <a:r>
              <a:rPr lang="nl-NL" sz="3600" b="1" dirty="0">
                <a:solidFill>
                  <a:schemeClr val="accent3"/>
                </a:solidFill>
                <a:latin typeface="Montserrat ExtraBold" pitchFamily="2" charset="77"/>
              </a:rPr>
              <a:t>gevangenen, tbs-patiënten en hun families </a:t>
            </a:r>
            <a:r>
              <a:rPr lang="nl-NL" sz="3600" b="1" dirty="0">
                <a:solidFill>
                  <a:schemeClr val="bg1"/>
                </a:solidFill>
                <a:latin typeface="Montserrat ExtraBold" pitchFamily="2" charset="77"/>
              </a:rPr>
              <a:t>de helpende hand.</a:t>
            </a:r>
          </a:p>
          <a:p>
            <a:endParaRPr lang="nl-NL" sz="3600" b="1" dirty="0">
              <a:solidFill>
                <a:schemeClr val="bg1"/>
              </a:solidFill>
              <a:latin typeface="Montserrat ExtraBold" pitchFamily="2" charset="77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1F0DF56-E929-AB40-8944-849D765A20EE}"/>
              </a:ext>
            </a:extLst>
          </p:cNvPr>
          <p:cNvSpPr txBox="1"/>
          <p:nvPr/>
        </p:nvSpPr>
        <p:spPr>
          <a:xfrm>
            <a:off x="11428524" y="6219026"/>
            <a:ext cx="2791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B279A09-4CF4-D448-9DCB-162094FE684D}" type="slidenum">
              <a:rPr lang="nl-NL" sz="900">
                <a:solidFill>
                  <a:schemeClr val="bg1"/>
                </a:solidFill>
                <a:latin typeface="Montserrat Light" pitchFamily="2" charset="77"/>
              </a:rPr>
              <a:pPr algn="r"/>
              <a:t>3</a:t>
            </a:fld>
            <a:endParaRPr lang="nl-NL" sz="900" dirty="0">
              <a:solidFill>
                <a:schemeClr val="bg1"/>
              </a:solidFill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502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024E1DF-0FB5-413C-A8E6-943797BBE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 bwMode="auto">
          <a:xfrm>
            <a:off x="2330442" y="0"/>
            <a:ext cx="9861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B092C963-B999-184A-969F-4B0D2E35E560}"/>
              </a:ext>
            </a:extLst>
          </p:cNvPr>
          <p:cNvSpPr/>
          <p:nvPr/>
        </p:nvSpPr>
        <p:spPr>
          <a:xfrm>
            <a:off x="0" y="0"/>
            <a:ext cx="10708849" cy="6858000"/>
          </a:xfrm>
          <a:prstGeom prst="rect">
            <a:avLst/>
          </a:prstGeom>
          <a:gradFill>
            <a:gsLst>
              <a:gs pos="1100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07397D-1B91-AE4C-929B-448D4D1A45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4CC9B0D-5DFB-F041-A9ED-F91EC2CC731B}"/>
              </a:ext>
            </a:extLst>
          </p:cNvPr>
          <p:cNvSpPr txBox="1"/>
          <p:nvPr/>
        </p:nvSpPr>
        <p:spPr>
          <a:xfrm>
            <a:off x="889519" y="2481220"/>
            <a:ext cx="4932784" cy="1077218"/>
          </a:xfrm>
          <a:prstGeom prst="rect">
            <a:avLst/>
          </a:prstGeom>
          <a:noFill/>
        </p:spPr>
        <p:txBody>
          <a:bodyPr wrap="square" lIns="0" rtlCol="0" anchor="b" anchorCtr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Gehoor geven aan </a:t>
            </a:r>
            <a:r>
              <a:rPr lang="nl-NL" sz="3200" b="1" dirty="0" smtClean="0">
                <a:solidFill>
                  <a:schemeClr val="bg1"/>
                </a:solidFill>
                <a:latin typeface="Montserrat ExtraBold" pitchFamily="2" charset="77"/>
              </a:rPr>
              <a:t>de</a:t>
            </a:r>
            <a:r>
              <a:rPr lang="nl-NL" sz="3200" b="1" dirty="0" smtClean="0">
                <a:solidFill>
                  <a:schemeClr val="bg1"/>
                </a:solidFill>
                <a:latin typeface="Montserrat ExtraBold" pitchFamily="2" charset="77"/>
              </a:rPr>
              <a:t> </a:t>
            </a:r>
            <a:r>
              <a:rPr lang="nl-NL" sz="3200" b="1" dirty="0" smtClean="0">
                <a:solidFill>
                  <a:schemeClr val="accent1"/>
                </a:solidFill>
                <a:latin typeface="Montserrat ExtraBold" pitchFamily="2" charset="77"/>
              </a:rPr>
              <a:t>Bijbelse </a:t>
            </a:r>
            <a:r>
              <a:rPr lang="nl-NL" sz="3200" b="1" dirty="0">
                <a:solidFill>
                  <a:schemeClr val="accent1"/>
                </a:solidFill>
                <a:latin typeface="Montserrat ExtraBold" pitchFamily="2" charset="77"/>
              </a:rPr>
              <a:t>opdracht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1E53A8-DD6E-4147-A82D-D5A417B6AA34}"/>
              </a:ext>
            </a:extLst>
          </p:cNvPr>
          <p:cNvSpPr txBox="1"/>
          <p:nvPr/>
        </p:nvSpPr>
        <p:spPr>
          <a:xfrm>
            <a:off x="889518" y="3726119"/>
            <a:ext cx="4542291" cy="149271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Montserrat Light" pitchFamily="2" charset="77"/>
              </a:rPr>
              <a:t>“Ik was in de gevangenis en u bent bij Mij gekomen.”</a:t>
            </a:r>
          </a:p>
          <a:p>
            <a:endParaRPr lang="nl-NL" sz="2000" dirty="0">
              <a:solidFill>
                <a:schemeClr val="accent1"/>
              </a:solidFill>
              <a:latin typeface="Montserrat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- Mattheüs 25:36  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srgbClr val="00C389"/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  <a:p>
            <a:endParaRPr lang="nl-NL" sz="20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BF17D4C-78EB-4AC1-B846-1DC4A65942F0}"/>
              </a:ext>
            </a:extLst>
          </p:cNvPr>
          <p:cNvSpPr txBox="1"/>
          <p:nvPr/>
        </p:nvSpPr>
        <p:spPr>
          <a:xfrm>
            <a:off x="889518" y="620159"/>
            <a:ext cx="14409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Montserrat Light" pitchFamily="2" charset="77"/>
              </a:rPr>
              <a:t>Onze doelen</a:t>
            </a:r>
            <a:endParaRPr lang="nl-NL" sz="9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59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891305D-7B01-4A5A-8335-E16C76564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2946" y="0"/>
            <a:ext cx="8809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B092C963-B999-184A-969F-4B0D2E35E560}"/>
              </a:ext>
            </a:extLst>
          </p:cNvPr>
          <p:cNvSpPr/>
          <p:nvPr/>
        </p:nvSpPr>
        <p:spPr>
          <a:xfrm>
            <a:off x="0" y="0"/>
            <a:ext cx="10708849" cy="6858000"/>
          </a:xfrm>
          <a:prstGeom prst="rect">
            <a:avLst/>
          </a:prstGeom>
          <a:gradFill>
            <a:gsLst>
              <a:gs pos="1100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07397D-1B91-AE4C-929B-448D4D1A45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4CC9B0D-5DFB-F041-A9ED-F91EC2CC731B}"/>
              </a:ext>
            </a:extLst>
          </p:cNvPr>
          <p:cNvSpPr txBox="1"/>
          <p:nvPr/>
        </p:nvSpPr>
        <p:spPr>
          <a:xfrm>
            <a:off x="889519" y="1988778"/>
            <a:ext cx="4932784" cy="1569660"/>
          </a:xfrm>
          <a:prstGeom prst="rect">
            <a:avLst/>
          </a:prstGeom>
          <a:noFill/>
        </p:spPr>
        <p:txBody>
          <a:bodyPr wrap="square" lIns="0" rtlCol="0" anchor="b" anchorCtr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Het bieden van een </a:t>
            </a:r>
            <a:r>
              <a:rPr lang="nl-NL" sz="3200" b="1" dirty="0">
                <a:solidFill>
                  <a:schemeClr val="accent1"/>
                </a:solidFill>
                <a:latin typeface="Montserrat ExtraBold" pitchFamily="2" charset="77"/>
              </a:rPr>
              <a:t>luisterend oor </a:t>
            </a:r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achter de muren</a:t>
            </a:r>
            <a:endParaRPr lang="nl-NL" sz="3200" b="1" dirty="0">
              <a:solidFill>
                <a:schemeClr val="accent1"/>
              </a:solidFill>
              <a:latin typeface="Montserrat ExtraBold" pitchFamily="2" charset="77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1E53A8-DD6E-4147-A82D-D5A417B6AA34}"/>
              </a:ext>
            </a:extLst>
          </p:cNvPr>
          <p:cNvSpPr txBox="1"/>
          <p:nvPr/>
        </p:nvSpPr>
        <p:spPr>
          <a:xfrm>
            <a:off x="889518" y="3726120"/>
            <a:ext cx="4747007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Montserrat Light" pitchFamily="2" charset="77"/>
              </a:rPr>
              <a:t>Onze vrijwilligers </a:t>
            </a:r>
            <a:r>
              <a:rPr lang="nl-NL" sz="2000" dirty="0" smtClean="0">
                <a:solidFill>
                  <a:schemeClr val="bg1"/>
                </a:solidFill>
                <a:latin typeface="Montserrat Light" pitchFamily="2" charset="77"/>
              </a:rPr>
              <a:t>bieden </a:t>
            </a:r>
            <a:r>
              <a:rPr lang="nl-NL" sz="2000" dirty="0">
                <a:solidFill>
                  <a:schemeClr val="bg1"/>
                </a:solidFill>
                <a:latin typeface="Montserrat Light" pitchFamily="2" charset="77"/>
              </a:rPr>
              <a:t>gevangenen, tbs-patiënten en hun families een luisterend oor.</a:t>
            </a:r>
            <a:endParaRPr lang="nl-NL" sz="20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2F74EE9-974E-431F-A71F-10849E3A33DC}"/>
              </a:ext>
            </a:extLst>
          </p:cNvPr>
          <p:cNvSpPr txBox="1"/>
          <p:nvPr/>
        </p:nvSpPr>
        <p:spPr>
          <a:xfrm>
            <a:off x="889518" y="620159"/>
            <a:ext cx="14409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Montserrat Light" pitchFamily="2" charset="77"/>
              </a:rPr>
              <a:t>Onze doelen</a:t>
            </a:r>
            <a:endParaRPr lang="nl-NL" sz="9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929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6E8442B-93EE-470C-9B86-59C5ADB4D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1028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B092C963-B999-184A-969F-4B0D2E35E560}"/>
              </a:ext>
            </a:extLst>
          </p:cNvPr>
          <p:cNvSpPr/>
          <p:nvPr/>
        </p:nvSpPr>
        <p:spPr>
          <a:xfrm>
            <a:off x="0" y="0"/>
            <a:ext cx="10708849" cy="6858000"/>
          </a:xfrm>
          <a:prstGeom prst="rect">
            <a:avLst/>
          </a:prstGeom>
          <a:gradFill>
            <a:gsLst>
              <a:gs pos="1100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07397D-1B91-AE4C-929B-448D4D1A45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4CC9B0D-5DFB-F041-A9ED-F91EC2CC731B}"/>
              </a:ext>
            </a:extLst>
          </p:cNvPr>
          <p:cNvSpPr txBox="1"/>
          <p:nvPr/>
        </p:nvSpPr>
        <p:spPr>
          <a:xfrm>
            <a:off x="889519" y="1988778"/>
            <a:ext cx="4932784" cy="1569660"/>
          </a:xfrm>
          <a:prstGeom prst="rect">
            <a:avLst/>
          </a:prstGeom>
          <a:noFill/>
        </p:spPr>
        <p:txBody>
          <a:bodyPr wrap="square" lIns="0" rtlCol="0" anchor="b" anchorCtr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Een </a:t>
            </a:r>
            <a:r>
              <a:rPr lang="nl-NL" sz="3200" b="1" dirty="0">
                <a:solidFill>
                  <a:schemeClr val="bg2"/>
                </a:solidFill>
                <a:latin typeface="Montserrat ExtraBold" pitchFamily="2" charset="77"/>
              </a:rPr>
              <a:t>zelfstandige</a:t>
            </a:r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 </a:t>
            </a:r>
            <a:r>
              <a:rPr lang="nl-NL" sz="3200" b="1" dirty="0">
                <a:solidFill>
                  <a:schemeClr val="accent1"/>
                </a:solidFill>
                <a:latin typeface="Montserrat ExtraBold" pitchFamily="2" charset="77"/>
              </a:rPr>
              <a:t>toekomst </a:t>
            </a:r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na gevangenschap</a:t>
            </a:r>
            <a:endParaRPr lang="nl-NL" sz="3200" b="1" dirty="0">
              <a:solidFill>
                <a:schemeClr val="accent1"/>
              </a:solidFill>
              <a:latin typeface="Montserrat ExtraBold" pitchFamily="2" charset="77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1E53A8-DD6E-4147-A82D-D5A417B6AA34}"/>
              </a:ext>
            </a:extLst>
          </p:cNvPr>
          <p:cNvSpPr txBox="1"/>
          <p:nvPr/>
        </p:nvSpPr>
        <p:spPr>
          <a:xfrm>
            <a:off x="889518" y="3726120"/>
            <a:ext cx="4747007" cy="132343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Montserrat Light" pitchFamily="2" charset="77"/>
              </a:rPr>
              <a:t>Wij willen gevangenen op weg helpen naar een toekomst met perspectief door re-integratie in de maatschappij.</a:t>
            </a:r>
            <a:endParaRPr lang="nl-NL" sz="20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E71CEBD-2EF1-432E-934E-A0FC3328A812}"/>
              </a:ext>
            </a:extLst>
          </p:cNvPr>
          <p:cNvSpPr txBox="1"/>
          <p:nvPr/>
        </p:nvSpPr>
        <p:spPr>
          <a:xfrm>
            <a:off x="889518" y="620159"/>
            <a:ext cx="14409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Montserrat Light" pitchFamily="2" charset="77"/>
              </a:rPr>
              <a:t>Onze doelen</a:t>
            </a:r>
            <a:endParaRPr lang="nl-NL" sz="9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851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4B2D9259-C717-B24D-A42A-B0828867BDF0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37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092C963-B999-184A-969F-4B0D2E35E560}"/>
              </a:ext>
            </a:extLst>
          </p:cNvPr>
          <p:cNvSpPr/>
          <p:nvPr/>
        </p:nvSpPr>
        <p:spPr>
          <a:xfrm>
            <a:off x="0" y="0"/>
            <a:ext cx="10708849" cy="6858000"/>
          </a:xfrm>
          <a:prstGeom prst="rect">
            <a:avLst/>
          </a:prstGeom>
          <a:gradFill>
            <a:gsLst>
              <a:gs pos="1100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07397D-1B91-AE4C-929B-448D4D1A45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4CC9B0D-5DFB-F041-A9ED-F91EC2CC731B}"/>
              </a:ext>
            </a:extLst>
          </p:cNvPr>
          <p:cNvSpPr txBox="1"/>
          <p:nvPr/>
        </p:nvSpPr>
        <p:spPr>
          <a:xfrm>
            <a:off x="889519" y="1988778"/>
            <a:ext cx="4932784" cy="1569660"/>
          </a:xfrm>
          <a:prstGeom prst="rect">
            <a:avLst/>
          </a:prstGeom>
          <a:noFill/>
        </p:spPr>
        <p:txBody>
          <a:bodyPr wrap="square" lIns="0" rtlCol="0" anchor="b" anchorCtr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Bewustwording </a:t>
            </a:r>
            <a:r>
              <a:rPr lang="nl-NL" sz="3200" b="1" dirty="0">
                <a:solidFill>
                  <a:schemeClr val="accent1"/>
                </a:solidFill>
                <a:latin typeface="Montserrat ExtraBold" pitchFamily="2" charset="77"/>
              </a:rPr>
              <a:t>impact </a:t>
            </a:r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criminaliteit</a:t>
            </a:r>
            <a:endParaRPr lang="nl-NL" sz="3200" b="1" dirty="0">
              <a:solidFill>
                <a:schemeClr val="accent1"/>
              </a:solidFill>
              <a:latin typeface="Montserrat ExtraBold" pitchFamily="2" charset="77"/>
            </a:endParaRPr>
          </a:p>
          <a:p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voor </a:t>
            </a:r>
            <a:r>
              <a:rPr lang="nl-NL" sz="3200" b="1" dirty="0">
                <a:solidFill>
                  <a:schemeClr val="accent1"/>
                </a:solidFill>
                <a:latin typeface="Montserrat ExtraBold" pitchFamily="2" charset="77"/>
              </a:rPr>
              <a:t>slachtoffers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1E53A8-DD6E-4147-A82D-D5A417B6AA34}"/>
              </a:ext>
            </a:extLst>
          </p:cNvPr>
          <p:cNvSpPr txBox="1"/>
          <p:nvPr/>
        </p:nvSpPr>
        <p:spPr>
          <a:xfrm>
            <a:off x="889518" y="3726120"/>
            <a:ext cx="4747007" cy="132343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Montserrat Light" pitchFamily="2" charset="77"/>
              </a:rPr>
              <a:t>Tijdens cursussen gaan we met gevangenen in gesprek over thema’s als schuld, schaamte en impact op slachtoffers.</a:t>
            </a:r>
            <a:endParaRPr lang="nl-NL" sz="20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CEE4875-5F4D-4A16-A19C-BF8900051FE1}"/>
              </a:ext>
            </a:extLst>
          </p:cNvPr>
          <p:cNvSpPr txBox="1"/>
          <p:nvPr/>
        </p:nvSpPr>
        <p:spPr>
          <a:xfrm>
            <a:off x="889518" y="620159"/>
            <a:ext cx="14409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Montserrat Light" pitchFamily="2" charset="77"/>
              </a:rPr>
              <a:t>Onze doelen</a:t>
            </a:r>
            <a:endParaRPr lang="nl-NL" sz="9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181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&#10;&#10;Automatisch gegenereerde beschrijving">
            <a:extLst>
              <a:ext uri="{FF2B5EF4-FFF2-40B4-BE49-F238E27FC236}">
                <a16:creationId xmlns:a16="http://schemas.microsoft.com/office/drawing/2014/main" id="{59D5A60F-52B3-4547-8126-25CCC3200E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2" r="-509"/>
          <a:stretch/>
        </p:blipFill>
        <p:spPr>
          <a:xfrm>
            <a:off x="4912544" y="-6701"/>
            <a:ext cx="7336606" cy="686470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B092C963-B999-184A-969F-4B0D2E35E560}"/>
              </a:ext>
            </a:extLst>
          </p:cNvPr>
          <p:cNvSpPr/>
          <p:nvPr/>
        </p:nvSpPr>
        <p:spPr>
          <a:xfrm>
            <a:off x="1" y="0"/>
            <a:ext cx="10645254" cy="6858000"/>
          </a:xfrm>
          <a:prstGeom prst="rect">
            <a:avLst/>
          </a:prstGeom>
          <a:gradFill>
            <a:gsLst>
              <a:gs pos="1100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07397D-1B91-AE4C-929B-448D4D1A45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776" y="288186"/>
            <a:ext cx="1576873" cy="331973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F920825-1AB1-4E0E-8B9B-DC84E628A0BC}"/>
              </a:ext>
            </a:extLst>
          </p:cNvPr>
          <p:cNvSpPr txBox="1"/>
          <p:nvPr/>
        </p:nvSpPr>
        <p:spPr>
          <a:xfrm>
            <a:off x="889518" y="620159"/>
            <a:ext cx="14409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Montserrat Light" pitchFamily="2" charset="77"/>
              </a:rPr>
              <a:t>Onze doelen</a:t>
            </a:r>
            <a:endParaRPr lang="nl-NL" sz="9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A8A9D74-FEC6-4F20-B763-5B94461E3B96}"/>
              </a:ext>
            </a:extLst>
          </p:cNvPr>
          <p:cNvSpPr/>
          <p:nvPr/>
        </p:nvSpPr>
        <p:spPr>
          <a:xfrm>
            <a:off x="3394011" y="6701"/>
            <a:ext cx="4181661" cy="6858000"/>
          </a:xfrm>
          <a:prstGeom prst="rect">
            <a:avLst/>
          </a:prstGeom>
          <a:gradFill>
            <a:gsLst>
              <a:gs pos="1100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4CC9B0D-5DFB-F041-A9ED-F91EC2CC731B}"/>
              </a:ext>
            </a:extLst>
          </p:cNvPr>
          <p:cNvSpPr txBox="1"/>
          <p:nvPr/>
        </p:nvSpPr>
        <p:spPr>
          <a:xfrm>
            <a:off x="889519" y="1496335"/>
            <a:ext cx="4932784" cy="2062103"/>
          </a:xfrm>
          <a:prstGeom prst="rect">
            <a:avLst/>
          </a:prstGeom>
          <a:noFill/>
        </p:spPr>
        <p:txBody>
          <a:bodyPr wrap="square" lIns="0" rtlCol="0" anchor="b" anchorCtr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Aandacht voor </a:t>
            </a:r>
            <a:r>
              <a:rPr lang="nl-NL" sz="3200" b="1" dirty="0">
                <a:solidFill>
                  <a:schemeClr val="accent1"/>
                </a:solidFill>
                <a:latin typeface="Montserrat ExtraBold" pitchFamily="2" charset="77"/>
              </a:rPr>
              <a:t>achterblijvende families </a:t>
            </a:r>
            <a:r>
              <a:rPr lang="nl-NL" sz="3200" b="1" dirty="0">
                <a:solidFill>
                  <a:schemeClr val="bg1"/>
                </a:solidFill>
                <a:latin typeface="Montserrat ExtraBold" pitchFamily="2" charset="77"/>
              </a:rPr>
              <a:t>van gevangenen</a:t>
            </a:r>
            <a:endParaRPr lang="nl-NL" sz="3200" b="1" dirty="0">
              <a:solidFill>
                <a:schemeClr val="accent1"/>
              </a:solidFill>
              <a:latin typeface="Montserrat ExtraBold" pitchFamily="2" charset="77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1E53A8-DD6E-4147-A82D-D5A417B6AA34}"/>
              </a:ext>
            </a:extLst>
          </p:cNvPr>
          <p:cNvSpPr txBox="1"/>
          <p:nvPr/>
        </p:nvSpPr>
        <p:spPr>
          <a:xfrm>
            <a:off x="889518" y="3726120"/>
            <a:ext cx="4747007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Montserrat Light" pitchFamily="2" charset="77"/>
              </a:rPr>
              <a:t>Families van gevangenen voelen zich vaak onbegrepen. Onze vrijwilligers ondersteunen hen. </a:t>
            </a:r>
            <a:endParaRPr lang="nl-NL" sz="2000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8820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CDDA499-EB35-4189-B4E8-5A258EF3B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8"/>
          <a:stretch/>
        </p:blipFill>
        <p:spPr bwMode="auto">
          <a:xfrm>
            <a:off x="3113254" y="-18388"/>
            <a:ext cx="90787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21954164-814A-0B4E-84BF-ED6EEAC0A445}"/>
              </a:ext>
            </a:extLst>
          </p:cNvPr>
          <p:cNvSpPr/>
          <p:nvPr/>
        </p:nvSpPr>
        <p:spPr>
          <a:xfrm>
            <a:off x="0" y="0"/>
            <a:ext cx="9078746" cy="6858000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54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81E33EF-73B6-EC45-9EA1-1F177D8D5DE2}"/>
              </a:ext>
            </a:extLst>
          </p:cNvPr>
          <p:cNvSpPr txBox="1"/>
          <p:nvPr/>
        </p:nvSpPr>
        <p:spPr>
          <a:xfrm>
            <a:off x="950775" y="6155049"/>
            <a:ext cx="10021077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NL" sz="1200" dirty="0">
                <a:solidFill>
                  <a:schemeClr val="bg2"/>
                </a:solidFill>
                <a:latin typeface="Montserrat Light" pitchFamily="2" charset="77"/>
              </a:rPr>
              <a:t>Volg ons op </a:t>
            </a:r>
            <a:r>
              <a:rPr lang="nl-NL" sz="1200" dirty="0" err="1">
                <a:solidFill>
                  <a:schemeClr val="bg2"/>
                </a:solidFill>
                <a:latin typeface="Montserrat Light" pitchFamily="2" charset="77"/>
              </a:rPr>
              <a:t>social</a:t>
            </a:r>
            <a:r>
              <a:rPr lang="nl-NL" sz="1200" dirty="0">
                <a:solidFill>
                  <a:schemeClr val="bg2"/>
                </a:solidFill>
                <a:latin typeface="Montserrat Light" pitchFamily="2" charset="77"/>
              </a:rPr>
              <a:t> media </a:t>
            </a:r>
            <a:r>
              <a:rPr lang="nl-NL" sz="1200" dirty="0">
                <a:solidFill>
                  <a:schemeClr val="bg2"/>
                </a:solidFill>
                <a:latin typeface="Montserrat Medium" pitchFamily="2" charset="77"/>
              </a:rPr>
              <a:t>@gevangenenzorg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A03EC62-F618-D64D-9C27-1C7749ED7546}"/>
              </a:ext>
            </a:extLst>
          </p:cNvPr>
          <p:cNvSpPr txBox="1"/>
          <p:nvPr/>
        </p:nvSpPr>
        <p:spPr>
          <a:xfrm>
            <a:off x="950776" y="3322021"/>
            <a:ext cx="6050526" cy="218213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400" b="1" dirty="0">
                <a:solidFill>
                  <a:schemeClr val="bg1"/>
                </a:solidFill>
                <a:latin typeface="Montserrat" pitchFamily="2" charset="77"/>
              </a:rPr>
              <a:t>Wat kunt u doen?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nl-NL" sz="1800" dirty="0">
                <a:solidFill>
                  <a:schemeClr val="bg1"/>
                </a:solidFill>
                <a:latin typeface="Montserrat Light" pitchFamily="2" charset="77"/>
              </a:rPr>
              <a:t>Bid voor gevangenen en hun families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nl-NL" sz="1800" dirty="0">
                <a:solidFill>
                  <a:schemeClr val="bg1"/>
                </a:solidFill>
                <a:latin typeface="Montserrat Light" pitchFamily="2" charset="77"/>
              </a:rPr>
              <a:t>Laat </a:t>
            </a:r>
            <a:r>
              <a:rPr lang="nl-NL" sz="1800" dirty="0" smtClean="0">
                <a:solidFill>
                  <a:schemeClr val="bg1"/>
                </a:solidFill>
                <a:latin typeface="Montserrat Light" pitchFamily="2" charset="77"/>
              </a:rPr>
              <a:t>uw </a:t>
            </a:r>
            <a:r>
              <a:rPr lang="nl-NL" sz="1800" dirty="0">
                <a:solidFill>
                  <a:schemeClr val="bg1"/>
                </a:solidFill>
                <a:latin typeface="Montserrat Light" pitchFamily="2" charset="77"/>
              </a:rPr>
              <a:t>hart spreken tijdens deze collecte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nl-NL" dirty="0">
                <a:solidFill>
                  <a:schemeClr val="bg1"/>
                </a:solidFill>
                <a:latin typeface="Montserrat Light" pitchFamily="2" charset="77"/>
              </a:rPr>
              <a:t>Word vrijwilliger of donateur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nl-NL" dirty="0">
                <a:solidFill>
                  <a:schemeClr val="bg1"/>
                </a:solidFill>
                <a:latin typeface="Montserrat Light" pitchFamily="2" charset="77"/>
              </a:rPr>
              <a:t>Nodig ons uit voor een presentatie</a:t>
            </a:r>
            <a:endParaRPr lang="nl-NL" dirty="0">
              <a:solidFill>
                <a:schemeClr val="accent1"/>
              </a:solidFill>
              <a:latin typeface="Montserrat Light" pitchFamily="2" charset="77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88A6B84-E8D8-9E4C-9283-6F079C855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89" y="1769833"/>
            <a:ext cx="2638553" cy="55548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024F5AF-B4FD-6C4A-B7E5-BB21DD270F24}"/>
              </a:ext>
            </a:extLst>
          </p:cNvPr>
          <p:cNvSpPr txBox="1"/>
          <p:nvPr/>
        </p:nvSpPr>
        <p:spPr>
          <a:xfrm>
            <a:off x="12493256" y="27113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25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Gavangenenzorg 2">
      <a:dk1>
        <a:srgbClr val="FFFFFF"/>
      </a:dk1>
      <a:lt1>
        <a:srgbClr val="FFFFFF"/>
      </a:lt1>
      <a:dk2>
        <a:srgbClr val="000000"/>
      </a:dk2>
      <a:lt2>
        <a:srgbClr val="00C389"/>
      </a:lt2>
      <a:accent1>
        <a:srgbClr val="00C389"/>
      </a:accent1>
      <a:accent2>
        <a:srgbClr val="D1F3EA"/>
      </a:accent2>
      <a:accent3>
        <a:srgbClr val="672046"/>
      </a:accent3>
      <a:accent4>
        <a:srgbClr val="694156"/>
      </a:accent4>
      <a:accent5>
        <a:srgbClr val="936478"/>
      </a:accent5>
      <a:accent6>
        <a:srgbClr val="FFFFFF"/>
      </a:accent6>
      <a:hlink>
        <a:srgbClr val="672046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vangenenzorg_powerpoint_Master_template_01" id="{2A390BC8-6064-2842-BB6E-0220E3B34A11}" vid="{6FF47C52-2071-8B41-B0DE-EEAA7445EA5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Collectes </Template>
  <TotalTime>87</TotalTime>
  <Words>261</Words>
  <Application>Microsoft Office PowerPoint</Application>
  <PresentationFormat>Breedbeeld</PresentationFormat>
  <Paragraphs>47</Paragraphs>
  <Slides>10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Calibri</vt:lpstr>
      <vt:lpstr>Montserrat</vt:lpstr>
      <vt:lpstr>Montserrat Bold</vt:lpstr>
      <vt:lpstr>Montserrat ExtraBold</vt:lpstr>
      <vt:lpstr>Montserrat Light</vt:lpstr>
      <vt:lpstr>Montserrat Medium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 Teeuw</dc:creator>
  <cp:lastModifiedBy>Marianne Bruning</cp:lastModifiedBy>
  <cp:revision>11</cp:revision>
  <dcterms:created xsi:type="dcterms:W3CDTF">2021-05-19T09:04:28Z</dcterms:created>
  <dcterms:modified xsi:type="dcterms:W3CDTF">2021-06-17T08:27:17Z</dcterms:modified>
</cp:coreProperties>
</file>